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fcace44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fcace44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4fcace44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4fcace44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4fcace44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4fcace44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fcace44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fcace44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4fcace44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4fcace44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fcace44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fcace44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4fcace44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4fcace44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4fcace44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4fcace44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4fcace44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4fcace44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fcace44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4fcace44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5341c2d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5341c2d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4fcace44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4fcace44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4fcace44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4fcace44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4fcace44f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4fcace44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4fcace44f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4fcace44f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4fcace44f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4fcace44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4fcace44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4fcace44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4fcace44f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4fcace44f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4fcace44f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4fcace44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4fcace44f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4fcace44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4fcace4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4fcace4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4fcace4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4fcace4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5341c2d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5341c2d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5341c2d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5341c2d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341c2d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341c2d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4fcace44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4fcace44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4fcace44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4fcace4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hyperlink" Target="http://www.stats.org.uk/pca/Pearson1901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38700" y="1545200"/>
            <a:ext cx="774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 journey toward single-cell RNA Sequencing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43225" y="2571750"/>
            <a:ext cx="421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Guangyuan(Frank) Li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3rd year BMI PhD student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 glance at single-cell RNA gene matrix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50" y="1147775"/>
            <a:ext cx="7337225" cy="378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2"/>
          <p:cNvCxnSpPr/>
          <p:nvPr/>
        </p:nvCxnSpPr>
        <p:spPr>
          <a:xfrm>
            <a:off x="689750" y="1044475"/>
            <a:ext cx="7646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8336150" y="844375"/>
            <a:ext cx="8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genes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6" name="Google Shape;136;p22"/>
          <p:cNvCxnSpPr/>
          <p:nvPr/>
        </p:nvCxnSpPr>
        <p:spPr>
          <a:xfrm>
            <a:off x="689750" y="1044475"/>
            <a:ext cx="0" cy="332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29875" y="4365175"/>
            <a:ext cx="8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cell</a:t>
            </a:r>
            <a:r>
              <a:rPr lang="en">
                <a:solidFill>
                  <a:srgbClr val="FF0000"/>
                </a:solidFill>
              </a:rPr>
              <a:t>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Sparsity issues – the sources, the complexities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00" y="1020250"/>
            <a:ext cx="5817226" cy="39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Sparsity issues – the sources, the complexities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524125" y="1137075"/>
            <a:ext cx="8159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Computational imputation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Univariate imputation (i.e. mean, median, mode)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Multivariate imputation (i.e. regression, KNN) [</a:t>
            </a:r>
            <a:r>
              <a:rPr b="1" i="1" lang="en" u="sng">
                <a:solidFill>
                  <a:srgbClr val="FF0000"/>
                </a:solidFill>
              </a:rPr>
              <a:t>Borrow information from similar data</a:t>
            </a:r>
            <a:r>
              <a:rPr lang="en"/>
              <a:t>]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debatable whether imputation would be beneficial in single-cell field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Imputation introduces artificial bias basing off of the statistical assumptions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Values that are present are sufficient for us to </a:t>
            </a:r>
            <a:r>
              <a:rPr lang="en">
                <a:solidFill>
                  <a:schemeClr val="dk1"/>
                </a:solidFill>
              </a:rPr>
              <a:t>infer similarities between cells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838" y="3286075"/>
            <a:ext cx="5347783" cy="16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260625" y="256900"/>
            <a:ext cx="81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Curse of dimensionality and </a:t>
            </a: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dimension</a:t>
            </a: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 reduction algorithms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70825" y="1030475"/>
            <a:ext cx="841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single-cell dataset can easily become more than 100k cells (20,000 genes * 100k cells)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Curse of dimensionality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same amount of observations in low dimension is not sufficient to </a:t>
            </a:r>
            <a:r>
              <a:rPr lang="en"/>
              <a:t>describe</a:t>
            </a:r>
            <a:r>
              <a:rPr lang="en"/>
              <a:t> the same configuration (regular grid) in higher dimension space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975" y="2192288"/>
            <a:ext cx="54006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260625" y="256900"/>
            <a:ext cx="81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Curse of dimensionality and dimension reduction algorithms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70825" y="1030475"/>
            <a:ext cx="841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single-cell dataset can easily become more than 100k cells (20,000 genes * 100k cells)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Curse of dimensionality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traditional distance metrics fall short of measuring similarities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38" y="1903700"/>
            <a:ext cx="5325324" cy="31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260625" y="256900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imension reduction algorithms -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Principal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470825" y="1030475"/>
            <a:ext cx="8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3" y="1076725"/>
            <a:ext cx="541972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3997625" y="4175225"/>
            <a:ext cx="48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PEARSON, Karl, 1901. </a:t>
            </a:r>
            <a:r>
              <a:rPr lang="en" sz="800">
                <a:uFill>
                  <a:noFill/>
                </a:uFill>
                <a:hlinkClick r:id="rId4"/>
              </a:rPr>
              <a:t>On lines and planes of closest fit to systems of points in space</a:t>
            </a:r>
            <a:r>
              <a:rPr lang="en" sz="800"/>
              <a:t>, Philosophical Magazine, Series 6, vol. 2, no. 11, pp. 559-572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260625" y="256900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Dimension reduction algorithms - Principal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298575" y="883750"/>
            <a:ext cx="8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Find orthogonal sets of axes that explain the most of the </a:t>
            </a:r>
            <a:r>
              <a:rPr b="1" i="1" lang="en" u="sng"/>
              <a:t>variation</a:t>
            </a:r>
            <a:endParaRPr b="1" i="1" u="sng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38" y="1387600"/>
            <a:ext cx="8267325" cy="30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779300" y="4610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https://en.wikipedia.org/wiki/Principal_component_analysis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/>
        </p:nvSpPr>
        <p:spPr>
          <a:xfrm>
            <a:off x="260625" y="256900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Dimension reduction algorithms - Principal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1298575" y="883750"/>
            <a:ext cx="8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Find orthogonal sets of axes that explain the most of the variation</a:t>
            </a:r>
            <a:endParaRPr b="1" i="1" u="sng"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5" y="1436350"/>
            <a:ext cx="3664975" cy="35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1825"/>
            <a:ext cx="3423075" cy="3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260625" y="256900"/>
            <a:ext cx="81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Curse of dimensionality and dimension reduction algorithms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541900" y="1234775"/>
            <a:ext cx="7717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Reducing dimension can alleviate the potential “curse of dimensionality” problem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Dimension reduction aims to find a low-rank approximation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Drastically decreasing the computational costs and time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k-Nearest Neighbor (KNN) Graph to represent cell-cell similarities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5" y="899550"/>
            <a:ext cx="4790000" cy="25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959400" y="3612250"/>
            <a:ext cx="749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Calculating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pairwise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distance based on traditional distance metrics on reduced PCs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Add an edge between cell A and cell B if the cell B happens to be one of the cell A’s k-nearest neighbors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52225" y="197775"/>
            <a:ext cx="6761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Tuesday (theory)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○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single-cell RNA Sequencing?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fit into the course?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○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insights can we gain from scRNA?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Thursday (hands-on)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538" y="463100"/>
            <a:ext cx="4614099" cy="11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075" y="1893727"/>
            <a:ext cx="4211025" cy="324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24" y="1081200"/>
            <a:ext cx="7539826" cy="378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3153625" y="808400"/>
            <a:ext cx="36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Can we use k-means clustering?</a:t>
            </a:r>
            <a:endParaRPr b="1" i="1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61800"/>
            <a:ext cx="66675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1465350" y="3349050"/>
            <a:ext cx="644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 of k-means clustering: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suitable for non-convex shaped clusters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 compactness but not connectivity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 (Spectral clustering)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2483150"/>
            <a:ext cx="31337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1803325" y="1416225"/>
            <a:ext cx="7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Find the cuts with minimum conductance that partition the graph</a:t>
            </a:r>
            <a:endParaRPr b="1" i="1" u="sng"/>
          </a:p>
        </p:txBody>
      </p:sp>
      <p:cxnSp>
        <p:nvCxnSpPr>
          <p:cNvPr id="223" name="Google Shape;223;p34"/>
          <p:cNvCxnSpPr/>
          <p:nvPr/>
        </p:nvCxnSpPr>
        <p:spPr>
          <a:xfrm>
            <a:off x="1856988" y="2740963"/>
            <a:ext cx="310800" cy="94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100" y="2302312"/>
            <a:ext cx="4173849" cy="16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 (Spectral clustering)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75" y="1346075"/>
            <a:ext cx="80200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319800" y="808400"/>
            <a:ext cx="7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Step1: Computing a specific representation (Laplacian matrix) of graph</a:t>
            </a:r>
            <a:endParaRPr b="1" i="1" u="sn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 (Spectral clustering)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319800" y="808400"/>
            <a:ext cx="7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Step2: Eigen decomposition of the Laplacian matrix to approximate the optimal cut</a:t>
            </a:r>
            <a:endParaRPr b="1" i="1" u="sng"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61385" l="0" r="0" t="0"/>
          <a:stretch/>
        </p:blipFill>
        <p:spPr>
          <a:xfrm>
            <a:off x="3501325" y="1627525"/>
            <a:ext cx="4918400" cy="14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75" y="1708875"/>
            <a:ext cx="1899675" cy="16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/>
          <p:nvPr/>
        </p:nvSpPr>
        <p:spPr>
          <a:xfrm>
            <a:off x="2753850" y="2274150"/>
            <a:ext cx="8796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1045200" y="3588900"/>
            <a:ext cx="705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If sorted the eigenvalues and map them to its associated vertex, cut based on the </a:t>
            </a:r>
            <a:r>
              <a:rPr i="1" lang="en" u="sng">
                <a:solidFill>
                  <a:srgbClr val="FF0000"/>
                </a:solidFill>
              </a:rPr>
              <a:t>second least of eigenvalues</a:t>
            </a:r>
            <a:r>
              <a:rPr i="1" lang="en" u="sng"/>
              <a:t> can </a:t>
            </a:r>
            <a:r>
              <a:rPr i="1" lang="en" u="sng"/>
              <a:t>guarantee</a:t>
            </a:r>
            <a:r>
              <a:rPr i="1" lang="en" u="sng"/>
              <a:t> that the conductance is at most 2 times than the optimal cut</a:t>
            </a:r>
            <a:endParaRPr i="1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 (Spectral clustering)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5" y="933700"/>
            <a:ext cx="3061775" cy="16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225" y="2290800"/>
            <a:ext cx="2399367" cy="2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774" y="2366398"/>
            <a:ext cx="2241001" cy="22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1963225" y="2571750"/>
            <a:ext cx="1137000" cy="1217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Further dimension reduction – From PCA (30 or so) to 2-3 dimension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612975" y="749488"/>
            <a:ext cx="55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u="sng">
                <a:solidFill>
                  <a:schemeClr val="dk1"/>
                </a:solidFill>
              </a:rPr>
              <a:t>t-sne: t-distributed Stochastic Neighbor Embedding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UMAP: Uniform Manifold Approximation and Projection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75" y="1304700"/>
            <a:ext cx="5196800" cy="38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375" y="1830913"/>
            <a:ext cx="3242624" cy="220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/>
        </p:nvSpPr>
        <p:spPr>
          <a:xfrm>
            <a:off x="260625" y="256900"/>
            <a:ext cx="86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Both t-SNE and UMAP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– learning a mapping from high-dimension to low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575" y="1478112"/>
            <a:ext cx="5508374" cy="20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 b="8293" l="2042" r="33933" t="6556"/>
          <a:stretch/>
        </p:blipFill>
        <p:spPr>
          <a:xfrm>
            <a:off x="53300" y="1030475"/>
            <a:ext cx="3748134" cy="28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2336350" y="4115450"/>
            <a:ext cx="550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Cells that are similar in the high-dimension space should be similar in the low-dimension space as well</a:t>
            </a:r>
            <a:endParaRPr i="1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/>
        </p:nvSpPr>
        <p:spPr>
          <a:xfrm>
            <a:off x="260625" y="256900"/>
            <a:ext cx="8649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Main characteristics: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Sparsity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High dimension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Imputation method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Dimension reduction (PCA, UMAP, t-SNE)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Neighbor graph and spectral clustering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What’s next? (hands-on workshop on single-cell analysis)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948" y="3432025"/>
            <a:ext cx="6660775" cy="16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60625" y="256900"/>
            <a:ext cx="676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 recap of what we have done so far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50" y="1196500"/>
            <a:ext cx="1646650" cy="12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50" y="3056725"/>
            <a:ext cx="2020250" cy="14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950" y="973700"/>
            <a:ext cx="4838801" cy="20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775" y="3306000"/>
            <a:ext cx="2742692" cy="17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1423000" y="2484775"/>
            <a:ext cx="174300" cy="47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-7689101">
            <a:off x="3295659" y="2198280"/>
            <a:ext cx="174344" cy="183958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912900" y="779950"/>
            <a:ext cx="1113900" cy="2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912900" y="1755700"/>
            <a:ext cx="1113900" cy="2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7457650" y="2872225"/>
            <a:ext cx="707100" cy="1210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729200" y="4006875"/>
            <a:ext cx="1414800" cy="2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260625" y="256900"/>
            <a:ext cx="676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Downstream analysis that ensue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0850"/>
            <a:ext cx="2742692" cy="1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371" y="1087825"/>
            <a:ext cx="1784557" cy="17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975" y="1273975"/>
            <a:ext cx="2536450" cy="15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7525" y="3054218"/>
            <a:ext cx="2742699" cy="195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927" y="2969625"/>
            <a:ext cx="2039741" cy="203675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5585600" y="856625"/>
            <a:ext cx="1939800" cy="2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genes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4416100" y="2869800"/>
            <a:ext cx="1452900" cy="2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6854750" y="2869800"/>
            <a:ext cx="1452900" cy="2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Enrichment</a:t>
            </a:r>
            <a:r>
              <a:rPr lang="en"/>
              <a:t> 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rot="-7362336">
            <a:off x="3117107" y="1922150"/>
            <a:ext cx="174340" cy="87004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-4563565">
            <a:off x="3153899" y="2724259"/>
            <a:ext cx="174335" cy="86992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171950" y="197775"/>
            <a:ext cx="903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Bulk RNA Sequencing enables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simultaneous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measurements of all expressed genes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25" y="996625"/>
            <a:ext cx="3729876" cy="39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637" y="1314512"/>
            <a:ext cx="4200676" cy="251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370125" y="4089175"/>
            <a:ext cx="34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X-axis: effective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Y-axis: statistical significance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171950" y="197775"/>
            <a:ext cx="903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Bulk RNA Sequencing reveals gene expression patterns and interactions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0" y="1526977"/>
            <a:ext cx="3585999" cy="25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50" y="907950"/>
            <a:ext cx="3729876" cy="39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Bulk sequencing versus single-cell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3" y="947400"/>
            <a:ext cx="7502814" cy="39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Bulk sequencing versus single-cell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10992"/>
          <a:stretch/>
        </p:blipFill>
        <p:spPr>
          <a:xfrm>
            <a:off x="657050" y="1266475"/>
            <a:ext cx="7512226" cy="35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3172800" y="995175"/>
            <a:ext cx="29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FF0000"/>
                </a:solidFill>
              </a:rPr>
              <a:t>Reveal further heterogeneity</a:t>
            </a:r>
            <a:endParaRPr b="1" i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260625" y="256900"/>
            <a:ext cx="81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How Does single-cell RNA Sequencing work (Multiplexing)?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" y="903400"/>
            <a:ext cx="873442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22762" r="0" t="-4602"/>
          <a:stretch/>
        </p:blipFill>
        <p:spPr>
          <a:xfrm>
            <a:off x="472950" y="2900675"/>
            <a:ext cx="3754173" cy="20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